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0" r:id="rId2"/>
    <p:sldId id="263" r:id="rId3"/>
    <p:sldId id="300" r:id="rId4"/>
    <p:sldId id="304" r:id="rId5"/>
    <p:sldId id="313" r:id="rId6"/>
    <p:sldId id="315" r:id="rId7"/>
    <p:sldId id="305" r:id="rId8"/>
    <p:sldId id="301" r:id="rId9"/>
    <p:sldId id="302" r:id="rId10"/>
    <p:sldId id="306" r:id="rId11"/>
    <p:sldId id="307" r:id="rId12"/>
    <p:sldId id="308" r:id="rId13"/>
    <p:sldId id="309" r:id="rId14"/>
    <p:sldId id="264" r:id="rId15"/>
    <p:sldId id="310" r:id="rId16"/>
    <p:sldId id="311" r:id="rId17"/>
    <p:sldId id="31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4" d="100"/>
          <a:sy n="84" d="100"/>
        </p:scale>
        <p:origin x="-2310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619586-B70A-40D5-B8D5-90B70C44F838}" type="doc">
      <dgm:prSet loTypeId="urn:microsoft.com/office/officeart/2005/8/layout/radial6" loCatId="cycle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3BEE3EAD-04B1-4657-94AA-0A5B0C366D8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Мероприятие фестивального календаря</a:t>
          </a:r>
          <a:endParaRPr lang="ru-RU" dirty="0">
            <a:solidFill>
              <a:schemeClr val="tx1"/>
            </a:solidFill>
          </a:endParaRPr>
        </a:p>
      </dgm:t>
    </dgm:pt>
    <dgm:pt modelId="{41435B4B-4AE2-4F42-93D6-220793BDAA46}" type="parTrans" cxnId="{28FD6F6A-70BB-4CA9-86F2-127F3DA77BAF}">
      <dgm:prSet/>
      <dgm:spPr/>
      <dgm:t>
        <a:bodyPr/>
        <a:lstStyle/>
        <a:p>
          <a:endParaRPr lang="ru-RU"/>
        </a:p>
      </dgm:t>
    </dgm:pt>
    <dgm:pt modelId="{D3F56A35-5C7D-49F2-8695-F10C778A9194}" type="sibTrans" cxnId="{28FD6F6A-70BB-4CA9-86F2-127F3DA77BAF}">
      <dgm:prSet/>
      <dgm:spPr/>
      <dgm:t>
        <a:bodyPr/>
        <a:lstStyle/>
        <a:p>
          <a:endParaRPr lang="ru-RU"/>
        </a:p>
      </dgm:t>
    </dgm:pt>
    <dgm:pt modelId="{8EAB46B7-96DE-47E4-9047-BA3888265E7A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Микро-акции</a:t>
          </a:r>
          <a:endParaRPr lang="ru-RU" dirty="0">
            <a:solidFill>
              <a:schemeClr val="tx1"/>
            </a:solidFill>
          </a:endParaRPr>
        </a:p>
      </dgm:t>
    </dgm:pt>
    <dgm:pt modelId="{712B1CD9-ABC4-4636-BC27-92C8E58EC41D}" type="parTrans" cxnId="{503269F1-BD6B-4F2A-ADFD-0E7C203FCB24}">
      <dgm:prSet/>
      <dgm:spPr/>
      <dgm:t>
        <a:bodyPr/>
        <a:lstStyle/>
        <a:p>
          <a:endParaRPr lang="ru-RU"/>
        </a:p>
      </dgm:t>
    </dgm:pt>
    <dgm:pt modelId="{7163ADB1-3C44-4831-B2E4-1ABD67D648EF}" type="sibTrans" cxnId="{503269F1-BD6B-4F2A-ADFD-0E7C203FCB24}">
      <dgm:prSet/>
      <dgm:spPr/>
      <dgm:t>
        <a:bodyPr/>
        <a:lstStyle/>
        <a:p>
          <a:endParaRPr lang="ru-RU"/>
        </a:p>
      </dgm:t>
    </dgm:pt>
    <dgm:pt modelId="{E8B12B8C-CDC9-439D-BB9E-A04E719ACF5B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Микро-акции</a:t>
          </a:r>
          <a:endParaRPr lang="ru-RU" dirty="0">
            <a:solidFill>
              <a:schemeClr val="tx1"/>
            </a:solidFill>
          </a:endParaRPr>
        </a:p>
      </dgm:t>
    </dgm:pt>
    <dgm:pt modelId="{4291AA42-605A-4652-BEF2-250837AA393B}" type="parTrans" cxnId="{76DCCEBD-CCFA-401E-8AD8-935F00636889}">
      <dgm:prSet/>
      <dgm:spPr/>
      <dgm:t>
        <a:bodyPr/>
        <a:lstStyle/>
        <a:p>
          <a:endParaRPr lang="ru-RU"/>
        </a:p>
      </dgm:t>
    </dgm:pt>
    <dgm:pt modelId="{C9C3B562-5D6B-4EA0-9266-9000D566A314}" type="sibTrans" cxnId="{76DCCEBD-CCFA-401E-8AD8-935F00636889}">
      <dgm:prSet/>
      <dgm:spPr/>
      <dgm:t>
        <a:bodyPr/>
        <a:lstStyle/>
        <a:p>
          <a:endParaRPr lang="ru-RU"/>
        </a:p>
      </dgm:t>
    </dgm:pt>
    <dgm:pt modelId="{9A785309-0DF8-49A9-828B-F8A1508A47BF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Микро-акции</a:t>
          </a:r>
          <a:endParaRPr lang="ru-RU" dirty="0">
            <a:solidFill>
              <a:schemeClr val="tx1"/>
            </a:solidFill>
          </a:endParaRPr>
        </a:p>
      </dgm:t>
    </dgm:pt>
    <dgm:pt modelId="{EE86FED0-F337-415C-B4DD-47BA727E59C5}" type="parTrans" cxnId="{BE10106E-291A-4BA0-A6A6-18F2D6F2092D}">
      <dgm:prSet/>
      <dgm:spPr/>
      <dgm:t>
        <a:bodyPr/>
        <a:lstStyle/>
        <a:p>
          <a:endParaRPr lang="ru-RU"/>
        </a:p>
      </dgm:t>
    </dgm:pt>
    <dgm:pt modelId="{C2F4FACD-305A-45C8-9AA0-27FE6D60B08E}" type="sibTrans" cxnId="{BE10106E-291A-4BA0-A6A6-18F2D6F2092D}">
      <dgm:prSet/>
      <dgm:spPr/>
      <dgm:t>
        <a:bodyPr/>
        <a:lstStyle/>
        <a:p>
          <a:endParaRPr lang="ru-RU"/>
        </a:p>
      </dgm:t>
    </dgm:pt>
    <dgm:pt modelId="{4D195457-22AC-4B83-83FD-78125003FBA7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Микро-акции</a:t>
          </a:r>
          <a:endParaRPr lang="ru-RU" dirty="0">
            <a:solidFill>
              <a:schemeClr val="tx1"/>
            </a:solidFill>
          </a:endParaRPr>
        </a:p>
      </dgm:t>
    </dgm:pt>
    <dgm:pt modelId="{A297BA4C-9FD3-4548-9A8D-F0B826533D17}" type="parTrans" cxnId="{9285FCD6-E943-4F65-8150-4F10EF229450}">
      <dgm:prSet/>
      <dgm:spPr/>
      <dgm:t>
        <a:bodyPr/>
        <a:lstStyle/>
        <a:p>
          <a:endParaRPr lang="ru-RU"/>
        </a:p>
      </dgm:t>
    </dgm:pt>
    <dgm:pt modelId="{ECC45E80-87E0-40D8-AAEB-5012C4FA1C28}" type="sibTrans" cxnId="{9285FCD6-E943-4F65-8150-4F10EF229450}">
      <dgm:prSet/>
      <dgm:spPr/>
      <dgm:t>
        <a:bodyPr/>
        <a:lstStyle/>
        <a:p>
          <a:endParaRPr lang="ru-RU"/>
        </a:p>
      </dgm:t>
    </dgm:pt>
    <dgm:pt modelId="{23A1DD5F-F0E3-4DE5-86CB-12ACAEC94FE7}" type="pres">
      <dgm:prSet presAssocID="{15619586-B70A-40D5-B8D5-90B70C44F83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EAD0383-329C-46DD-9239-2DD32F83F5C0}" type="pres">
      <dgm:prSet presAssocID="{3BEE3EAD-04B1-4657-94AA-0A5B0C366D86}" presName="centerShape" presStyleLbl="node0" presStyleIdx="0" presStyleCnt="1"/>
      <dgm:spPr/>
      <dgm:t>
        <a:bodyPr/>
        <a:lstStyle/>
        <a:p>
          <a:endParaRPr lang="ru-RU"/>
        </a:p>
      </dgm:t>
    </dgm:pt>
    <dgm:pt modelId="{B5FE2C1C-18FF-4357-9F7C-BDCECC43B652}" type="pres">
      <dgm:prSet presAssocID="{8EAB46B7-96DE-47E4-9047-BA3888265E7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39EF8B-B980-4787-B4E0-12EFF8B8F36B}" type="pres">
      <dgm:prSet presAssocID="{8EAB46B7-96DE-47E4-9047-BA3888265E7A}" presName="dummy" presStyleCnt="0"/>
      <dgm:spPr/>
    </dgm:pt>
    <dgm:pt modelId="{4DA02DC8-7D9A-4587-BEAC-B43421A61240}" type="pres">
      <dgm:prSet presAssocID="{7163ADB1-3C44-4831-B2E4-1ABD67D648EF}" presName="sibTrans" presStyleLbl="sibTrans2D1" presStyleIdx="0" presStyleCnt="4"/>
      <dgm:spPr/>
      <dgm:t>
        <a:bodyPr/>
        <a:lstStyle/>
        <a:p>
          <a:endParaRPr lang="ru-RU"/>
        </a:p>
      </dgm:t>
    </dgm:pt>
    <dgm:pt modelId="{103CD67A-21B3-45E2-8429-5BBF93E9D6A7}" type="pres">
      <dgm:prSet presAssocID="{E8B12B8C-CDC9-439D-BB9E-A04E719ACF5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AA6E96-A0C0-4A31-AFD1-AE4D2C89E0CC}" type="pres">
      <dgm:prSet presAssocID="{E8B12B8C-CDC9-439D-BB9E-A04E719ACF5B}" presName="dummy" presStyleCnt="0"/>
      <dgm:spPr/>
    </dgm:pt>
    <dgm:pt modelId="{A0DE6D09-5223-4A93-A1C9-4093451158F3}" type="pres">
      <dgm:prSet presAssocID="{C9C3B562-5D6B-4EA0-9266-9000D566A314}" presName="sibTrans" presStyleLbl="sibTrans2D1" presStyleIdx="1" presStyleCnt="4"/>
      <dgm:spPr/>
      <dgm:t>
        <a:bodyPr/>
        <a:lstStyle/>
        <a:p>
          <a:endParaRPr lang="ru-RU"/>
        </a:p>
      </dgm:t>
    </dgm:pt>
    <dgm:pt modelId="{AD949DB8-2FD2-4711-9F18-7869E1EE9B61}" type="pres">
      <dgm:prSet presAssocID="{9A785309-0DF8-49A9-828B-F8A1508A47B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4016C7-3E2D-484A-88A7-AF47D04472ED}" type="pres">
      <dgm:prSet presAssocID="{9A785309-0DF8-49A9-828B-F8A1508A47BF}" presName="dummy" presStyleCnt="0"/>
      <dgm:spPr/>
    </dgm:pt>
    <dgm:pt modelId="{B454792A-F6B8-46EB-A8AE-5FCDF76850FF}" type="pres">
      <dgm:prSet presAssocID="{C2F4FACD-305A-45C8-9AA0-27FE6D60B08E}" presName="sibTrans" presStyleLbl="sibTrans2D1" presStyleIdx="2" presStyleCnt="4"/>
      <dgm:spPr/>
      <dgm:t>
        <a:bodyPr/>
        <a:lstStyle/>
        <a:p>
          <a:endParaRPr lang="ru-RU"/>
        </a:p>
      </dgm:t>
    </dgm:pt>
    <dgm:pt modelId="{6B2A103D-6777-4200-841E-51887B47F1CF}" type="pres">
      <dgm:prSet presAssocID="{4D195457-22AC-4B83-83FD-78125003FBA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C7A16E-F47A-4BDD-8CEE-AED16F235FE8}" type="pres">
      <dgm:prSet presAssocID="{4D195457-22AC-4B83-83FD-78125003FBA7}" presName="dummy" presStyleCnt="0"/>
      <dgm:spPr/>
    </dgm:pt>
    <dgm:pt modelId="{3720F2B0-0E39-4277-A885-B852C2CFF6E7}" type="pres">
      <dgm:prSet presAssocID="{ECC45E80-87E0-40D8-AAEB-5012C4FA1C28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1C25F40E-98A7-4FA0-8ACF-5ACD3FC3CDD4}" type="presOf" srcId="{15619586-B70A-40D5-B8D5-90B70C44F838}" destId="{23A1DD5F-F0E3-4DE5-86CB-12ACAEC94FE7}" srcOrd="0" destOrd="0" presId="urn:microsoft.com/office/officeart/2005/8/layout/radial6"/>
    <dgm:cxn modelId="{9285FCD6-E943-4F65-8150-4F10EF229450}" srcId="{3BEE3EAD-04B1-4657-94AA-0A5B0C366D86}" destId="{4D195457-22AC-4B83-83FD-78125003FBA7}" srcOrd="3" destOrd="0" parTransId="{A297BA4C-9FD3-4548-9A8D-F0B826533D17}" sibTransId="{ECC45E80-87E0-40D8-AAEB-5012C4FA1C28}"/>
    <dgm:cxn modelId="{631F5A9F-2BC6-4E2E-91A7-DD2BA6F10D0F}" type="presOf" srcId="{ECC45E80-87E0-40D8-AAEB-5012C4FA1C28}" destId="{3720F2B0-0E39-4277-A885-B852C2CFF6E7}" srcOrd="0" destOrd="0" presId="urn:microsoft.com/office/officeart/2005/8/layout/radial6"/>
    <dgm:cxn modelId="{566F5A23-252A-4C35-B95C-C8053F68B277}" type="presOf" srcId="{4D195457-22AC-4B83-83FD-78125003FBA7}" destId="{6B2A103D-6777-4200-841E-51887B47F1CF}" srcOrd="0" destOrd="0" presId="urn:microsoft.com/office/officeart/2005/8/layout/radial6"/>
    <dgm:cxn modelId="{38269F4A-593F-4468-B418-E02E65D442F2}" type="presOf" srcId="{3BEE3EAD-04B1-4657-94AA-0A5B0C366D86}" destId="{0EAD0383-329C-46DD-9239-2DD32F83F5C0}" srcOrd="0" destOrd="0" presId="urn:microsoft.com/office/officeart/2005/8/layout/radial6"/>
    <dgm:cxn modelId="{C0E5F7E1-C9BD-429E-8131-1375CDBAF97F}" type="presOf" srcId="{7163ADB1-3C44-4831-B2E4-1ABD67D648EF}" destId="{4DA02DC8-7D9A-4587-BEAC-B43421A61240}" srcOrd="0" destOrd="0" presId="urn:microsoft.com/office/officeart/2005/8/layout/radial6"/>
    <dgm:cxn modelId="{28FD6F6A-70BB-4CA9-86F2-127F3DA77BAF}" srcId="{15619586-B70A-40D5-B8D5-90B70C44F838}" destId="{3BEE3EAD-04B1-4657-94AA-0A5B0C366D86}" srcOrd="0" destOrd="0" parTransId="{41435B4B-4AE2-4F42-93D6-220793BDAA46}" sibTransId="{D3F56A35-5C7D-49F2-8695-F10C778A9194}"/>
    <dgm:cxn modelId="{4E9749EE-DF00-4810-B7A3-5619F93C831C}" type="presOf" srcId="{E8B12B8C-CDC9-439D-BB9E-A04E719ACF5B}" destId="{103CD67A-21B3-45E2-8429-5BBF93E9D6A7}" srcOrd="0" destOrd="0" presId="urn:microsoft.com/office/officeart/2005/8/layout/radial6"/>
    <dgm:cxn modelId="{76DCCEBD-CCFA-401E-8AD8-935F00636889}" srcId="{3BEE3EAD-04B1-4657-94AA-0A5B0C366D86}" destId="{E8B12B8C-CDC9-439D-BB9E-A04E719ACF5B}" srcOrd="1" destOrd="0" parTransId="{4291AA42-605A-4652-BEF2-250837AA393B}" sibTransId="{C9C3B562-5D6B-4EA0-9266-9000D566A314}"/>
    <dgm:cxn modelId="{4A6B053E-CF3E-4EDC-A94A-EEA6DBA84030}" type="presOf" srcId="{8EAB46B7-96DE-47E4-9047-BA3888265E7A}" destId="{B5FE2C1C-18FF-4357-9F7C-BDCECC43B652}" srcOrd="0" destOrd="0" presId="urn:microsoft.com/office/officeart/2005/8/layout/radial6"/>
    <dgm:cxn modelId="{503269F1-BD6B-4F2A-ADFD-0E7C203FCB24}" srcId="{3BEE3EAD-04B1-4657-94AA-0A5B0C366D86}" destId="{8EAB46B7-96DE-47E4-9047-BA3888265E7A}" srcOrd="0" destOrd="0" parTransId="{712B1CD9-ABC4-4636-BC27-92C8E58EC41D}" sibTransId="{7163ADB1-3C44-4831-B2E4-1ABD67D648EF}"/>
    <dgm:cxn modelId="{21A3D720-9105-4738-9DA0-29EFE071E4C1}" type="presOf" srcId="{C2F4FACD-305A-45C8-9AA0-27FE6D60B08E}" destId="{B454792A-F6B8-46EB-A8AE-5FCDF76850FF}" srcOrd="0" destOrd="0" presId="urn:microsoft.com/office/officeart/2005/8/layout/radial6"/>
    <dgm:cxn modelId="{BE10106E-291A-4BA0-A6A6-18F2D6F2092D}" srcId="{3BEE3EAD-04B1-4657-94AA-0A5B0C366D86}" destId="{9A785309-0DF8-49A9-828B-F8A1508A47BF}" srcOrd="2" destOrd="0" parTransId="{EE86FED0-F337-415C-B4DD-47BA727E59C5}" sibTransId="{C2F4FACD-305A-45C8-9AA0-27FE6D60B08E}"/>
    <dgm:cxn modelId="{10649C6C-1851-439C-9703-650B2B8C7081}" type="presOf" srcId="{C9C3B562-5D6B-4EA0-9266-9000D566A314}" destId="{A0DE6D09-5223-4A93-A1C9-4093451158F3}" srcOrd="0" destOrd="0" presId="urn:microsoft.com/office/officeart/2005/8/layout/radial6"/>
    <dgm:cxn modelId="{D6BFA34C-C2D2-4C7C-BF7D-9FDB01C10F83}" type="presOf" srcId="{9A785309-0DF8-49A9-828B-F8A1508A47BF}" destId="{AD949DB8-2FD2-4711-9F18-7869E1EE9B61}" srcOrd="0" destOrd="0" presId="urn:microsoft.com/office/officeart/2005/8/layout/radial6"/>
    <dgm:cxn modelId="{71E8BFCE-453C-4732-9815-6A4FE96761E6}" type="presParOf" srcId="{23A1DD5F-F0E3-4DE5-86CB-12ACAEC94FE7}" destId="{0EAD0383-329C-46DD-9239-2DD32F83F5C0}" srcOrd="0" destOrd="0" presId="urn:microsoft.com/office/officeart/2005/8/layout/radial6"/>
    <dgm:cxn modelId="{710576DB-C5C2-48B1-A604-8B8139462206}" type="presParOf" srcId="{23A1DD5F-F0E3-4DE5-86CB-12ACAEC94FE7}" destId="{B5FE2C1C-18FF-4357-9F7C-BDCECC43B652}" srcOrd="1" destOrd="0" presId="urn:microsoft.com/office/officeart/2005/8/layout/radial6"/>
    <dgm:cxn modelId="{662B4BCB-2CE6-43C2-B6BC-105CE2341991}" type="presParOf" srcId="{23A1DD5F-F0E3-4DE5-86CB-12ACAEC94FE7}" destId="{3039EF8B-B980-4787-B4E0-12EFF8B8F36B}" srcOrd="2" destOrd="0" presId="urn:microsoft.com/office/officeart/2005/8/layout/radial6"/>
    <dgm:cxn modelId="{7EF15451-3136-48F8-BC7F-7EAC5AF23A6D}" type="presParOf" srcId="{23A1DD5F-F0E3-4DE5-86CB-12ACAEC94FE7}" destId="{4DA02DC8-7D9A-4587-BEAC-B43421A61240}" srcOrd="3" destOrd="0" presId="urn:microsoft.com/office/officeart/2005/8/layout/radial6"/>
    <dgm:cxn modelId="{9D330B7C-502B-4DFB-8745-F2A59ADD7A05}" type="presParOf" srcId="{23A1DD5F-F0E3-4DE5-86CB-12ACAEC94FE7}" destId="{103CD67A-21B3-45E2-8429-5BBF93E9D6A7}" srcOrd="4" destOrd="0" presId="urn:microsoft.com/office/officeart/2005/8/layout/radial6"/>
    <dgm:cxn modelId="{E1445ECF-086D-4B77-9CAF-5F6B4F805B66}" type="presParOf" srcId="{23A1DD5F-F0E3-4DE5-86CB-12ACAEC94FE7}" destId="{0CAA6E96-A0C0-4A31-AFD1-AE4D2C89E0CC}" srcOrd="5" destOrd="0" presId="urn:microsoft.com/office/officeart/2005/8/layout/radial6"/>
    <dgm:cxn modelId="{F72A96EA-32A4-43F1-A5EB-1A0FBF459D3E}" type="presParOf" srcId="{23A1DD5F-F0E3-4DE5-86CB-12ACAEC94FE7}" destId="{A0DE6D09-5223-4A93-A1C9-4093451158F3}" srcOrd="6" destOrd="0" presId="urn:microsoft.com/office/officeart/2005/8/layout/radial6"/>
    <dgm:cxn modelId="{3077A04A-A1F4-47F7-B87A-044C1B639EFE}" type="presParOf" srcId="{23A1DD5F-F0E3-4DE5-86CB-12ACAEC94FE7}" destId="{AD949DB8-2FD2-4711-9F18-7869E1EE9B61}" srcOrd="7" destOrd="0" presId="urn:microsoft.com/office/officeart/2005/8/layout/radial6"/>
    <dgm:cxn modelId="{269FBAE6-0D66-4868-8EEB-1B8657417B35}" type="presParOf" srcId="{23A1DD5F-F0E3-4DE5-86CB-12ACAEC94FE7}" destId="{DC4016C7-3E2D-484A-88A7-AF47D04472ED}" srcOrd="8" destOrd="0" presId="urn:microsoft.com/office/officeart/2005/8/layout/radial6"/>
    <dgm:cxn modelId="{A28E9FF7-8C12-4CC9-B2A7-2F2037002292}" type="presParOf" srcId="{23A1DD5F-F0E3-4DE5-86CB-12ACAEC94FE7}" destId="{B454792A-F6B8-46EB-A8AE-5FCDF76850FF}" srcOrd="9" destOrd="0" presId="urn:microsoft.com/office/officeart/2005/8/layout/radial6"/>
    <dgm:cxn modelId="{F8EE36DB-B0C5-4964-895E-E638CF248753}" type="presParOf" srcId="{23A1DD5F-F0E3-4DE5-86CB-12ACAEC94FE7}" destId="{6B2A103D-6777-4200-841E-51887B47F1CF}" srcOrd="10" destOrd="0" presId="urn:microsoft.com/office/officeart/2005/8/layout/radial6"/>
    <dgm:cxn modelId="{9A4B0D13-A50C-448B-9911-E999531CB998}" type="presParOf" srcId="{23A1DD5F-F0E3-4DE5-86CB-12ACAEC94FE7}" destId="{72C7A16E-F47A-4BDD-8CEE-AED16F235FE8}" srcOrd="11" destOrd="0" presId="urn:microsoft.com/office/officeart/2005/8/layout/radial6"/>
    <dgm:cxn modelId="{C8C65732-A18D-466F-81BD-4CB7C268F568}" type="presParOf" srcId="{23A1DD5F-F0E3-4DE5-86CB-12ACAEC94FE7}" destId="{3720F2B0-0E39-4277-A885-B852C2CFF6E7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20F2B0-0E39-4277-A885-B852C2CFF6E7}">
      <dsp:nvSpPr>
        <dsp:cNvPr id="0" name=""/>
        <dsp:cNvSpPr/>
      </dsp:nvSpPr>
      <dsp:spPr>
        <a:xfrm>
          <a:off x="855357" y="467201"/>
          <a:ext cx="3113821" cy="3113821"/>
        </a:xfrm>
        <a:prstGeom prst="blockArc">
          <a:avLst>
            <a:gd name="adj1" fmla="val 10800000"/>
            <a:gd name="adj2" fmla="val 16200000"/>
            <a:gd name="adj3" fmla="val 4644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454792A-F6B8-46EB-A8AE-5FCDF76850FF}">
      <dsp:nvSpPr>
        <dsp:cNvPr id="0" name=""/>
        <dsp:cNvSpPr/>
      </dsp:nvSpPr>
      <dsp:spPr>
        <a:xfrm>
          <a:off x="855357" y="467201"/>
          <a:ext cx="3113821" cy="3113821"/>
        </a:xfrm>
        <a:prstGeom prst="blockArc">
          <a:avLst>
            <a:gd name="adj1" fmla="val 5400000"/>
            <a:gd name="adj2" fmla="val 10800000"/>
            <a:gd name="adj3" fmla="val 4644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0DE6D09-5223-4A93-A1C9-4093451158F3}">
      <dsp:nvSpPr>
        <dsp:cNvPr id="0" name=""/>
        <dsp:cNvSpPr/>
      </dsp:nvSpPr>
      <dsp:spPr>
        <a:xfrm>
          <a:off x="855357" y="467201"/>
          <a:ext cx="3113821" cy="3113821"/>
        </a:xfrm>
        <a:prstGeom prst="blockArc">
          <a:avLst>
            <a:gd name="adj1" fmla="val 0"/>
            <a:gd name="adj2" fmla="val 5400000"/>
            <a:gd name="adj3" fmla="val 4644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DA02DC8-7D9A-4587-BEAC-B43421A61240}">
      <dsp:nvSpPr>
        <dsp:cNvPr id="0" name=""/>
        <dsp:cNvSpPr/>
      </dsp:nvSpPr>
      <dsp:spPr>
        <a:xfrm>
          <a:off x="855357" y="467201"/>
          <a:ext cx="3113821" cy="3113821"/>
        </a:xfrm>
        <a:prstGeom prst="blockArc">
          <a:avLst>
            <a:gd name="adj1" fmla="val 16200000"/>
            <a:gd name="adj2" fmla="val 0"/>
            <a:gd name="adj3" fmla="val 4644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EAD0383-329C-46DD-9239-2DD32F83F5C0}">
      <dsp:nvSpPr>
        <dsp:cNvPr id="0" name=""/>
        <dsp:cNvSpPr/>
      </dsp:nvSpPr>
      <dsp:spPr>
        <a:xfrm>
          <a:off x="1694948" y="1306792"/>
          <a:ext cx="1434639" cy="143463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Мероприятие фестивального календаря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1694948" y="1306792"/>
        <a:ext cx="1434639" cy="1434639"/>
      </dsp:txXfrm>
    </dsp:sp>
    <dsp:sp modelId="{B5FE2C1C-18FF-4357-9F7C-BDCECC43B652}">
      <dsp:nvSpPr>
        <dsp:cNvPr id="0" name=""/>
        <dsp:cNvSpPr/>
      </dsp:nvSpPr>
      <dsp:spPr>
        <a:xfrm>
          <a:off x="1910144" y="1230"/>
          <a:ext cx="1004247" cy="100424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Микро-акции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1910144" y="1230"/>
        <a:ext cx="1004247" cy="1004247"/>
      </dsp:txXfrm>
    </dsp:sp>
    <dsp:sp modelId="{103CD67A-21B3-45E2-8429-5BBF93E9D6A7}">
      <dsp:nvSpPr>
        <dsp:cNvPr id="0" name=""/>
        <dsp:cNvSpPr/>
      </dsp:nvSpPr>
      <dsp:spPr>
        <a:xfrm>
          <a:off x="3430901" y="1521988"/>
          <a:ext cx="1004247" cy="1004247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Микро-акции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3430901" y="1521988"/>
        <a:ext cx="1004247" cy="1004247"/>
      </dsp:txXfrm>
    </dsp:sp>
    <dsp:sp modelId="{AD949DB8-2FD2-4711-9F18-7869E1EE9B61}">
      <dsp:nvSpPr>
        <dsp:cNvPr id="0" name=""/>
        <dsp:cNvSpPr/>
      </dsp:nvSpPr>
      <dsp:spPr>
        <a:xfrm>
          <a:off x="1910144" y="3042745"/>
          <a:ext cx="1004247" cy="100424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Микро-акции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1910144" y="3042745"/>
        <a:ext cx="1004247" cy="1004247"/>
      </dsp:txXfrm>
    </dsp:sp>
    <dsp:sp modelId="{6B2A103D-6777-4200-841E-51887B47F1CF}">
      <dsp:nvSpPr>
        <dsp:cNvPr id="0" name=""/>
        <dsp:cNvSpPr/>
      </dsp:nvSpPr>
      <dsp:spPr>
        <a:xfrm>
          <a:off x="389386" y="1521988"/>
          <a:ext cx="1004247" cy="100424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Микро-акции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389386" y="1521988"/>
        <a:ext cx="1004247" cy="10042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5ED50D-374F-4B54-A2A9-424708F97D79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97F34C-FE6D-4017-AB49-D173ADF88D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40720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44889-181A-468F-BC45-79C08C2704F8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A91BE-F1B0-4D87-9BA7-5A9F07B510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8579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CA91BE-F1B0-4D87-9BA7-5A9F07B51039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ACAA5-7081-4416-BF61-9193BCC44EEB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4C24-BEB5-47A3-BF2C-EF540B1EB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ACAA5-7081-4416-BF61-9193BCC44EEB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4C24-BEB5-47A3-BF2C-EF540B1EB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ACAA5-7081-4416-BF61-9193BCC44EEB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4C24-BEB5-47A3-BF2C-EF540B1EB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ACAA5-7081-4416-BF61-9193BCC44EEB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4C24-BEB5-47A3-BF2C-EF540B1EB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ACAA5-7081-4416-BF61-9193BCC44EEB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4C24-BEB5-47A3-BF2C-EF540B1EB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ACAA5-7081-4416-BF61-9193BCC44EEB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4C24-BEB5-47A3-BF2C-EF540B1EB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ACAA5-7081-4416-BF61-9193BCC44EEB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4C24-BEB5-47A3-BF2C-EF540B1EB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ACAA5-7081-4416-BF61-9193BCC44EEB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4C24-BEB5-47A3-BF2C-EF540B1EB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ACAA5-7081-4416-BF61-9193BCC44EEB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4C24-BEB5-47A3-BF2C-EF540B1EB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ACAA5-7081-4416-BF61-9193BCC44EEB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4C24-BEB5-47A3-BF2C-EF540B1EB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ACAA5-7081-4416-BF61-9193BCC44EEB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4C24-BEB5-47A3-BF2C-EF540B1EB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ACAA5-7081-4416-BF61-9193BCC44EEB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54C24-BEB5-47A3-BF2C-EF540B1EB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bgcnt@rambler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949280"/>
            <a:ext cx="4499992" cy="548680"/>
          </a:xfrm>
        </p:spPr>
        <p:txBody>
          <a:bodyPr>
            <a:no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Методист ГБУК «БГЦНТ» Шапошников М.В.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844824"/>
            <a:ext cx="6400800" cy="17526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Первые итоги и перспективы продвижения </a:t>
            </a:r>
          </a:p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культурных брендов Белгородской области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547664" y="0"/>
            <a:ext cx="7596336" cy="548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latin typeface="Times New Roman" pitchFamily="18" charset="0"/>
                <a:ea typeface="+mj-ea"/>
                <a:cs typeface="Times New Roman" pitchFamily="18" charset="0"/>
              </a:rPr>
              <a:t>ГБУК «Белгородский государственный центр народного творчества»</a:t>
            </a:r>
          </a:p>
        </p:txBody>
      </p:sp>
      <p:pic>
        <p:nvPicPr>
          <p:cNvPr id="5" name="Рисунок 4" descr="013.Третье поле Росси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46242" y="5226338"/>
            <a:ext cx="2175549" cy="1631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005.Хотмыжская осень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32240" y="3645024"/>
            <a:ext cx="2279585" cy="1583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513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04181" y="2204864"/>
            <a:ext cx="2267880" cy="1511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о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28076" y="548680"/>
            <a:ext cx="2292096" cy="1719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0"/>
            <a:ext cx="1530033" cy="15245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8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23528" y="221125"/>
            <a:ext cx="8640960" cy="461665"/>
          </a:xfrm>
          <a:prstGeom prst="rect">
            <a:avLst/>
          </a:prstGeom>
          <a:solidFill>
            <a:schemeClr val="accent2">
              <a:alpha val="48000"/>
            </a:schemeClr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Брендинг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территорий – Белгородская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область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078" y="1124744"/>
            <a:ext cx="2965988" cy="40770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6176" y="1172291"/>
            <a:ext cx="2736530" cy="376165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57066" y="1916832"/>
            <a:ext cx="3196716" cy="450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3363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3851920" y="390291"/>
            <a:ext cx="5112568" cy="2308324"/>
          </a:xfrm>
          <a:prstGeom prst="rect">
            <a:avLst/>
          </a:prstGeom>
          <a:solidFill>
            <a:schemeClr val="lt1">
              <a:alpha val="64000"/>
            </a:schemeClr>
          </a:solidFill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b="1" dirty="0" smtClean="0"/>
              <a:t>Задачи </a:t>
            </a:r>
            <a:r>
              <a:rPr lang="ru-RU" b="1" dirty="0"/>
              <a:t>в рамках </a:t>
            </a:r>
            <a:r>
              <a:rPr lang="ru-RU" b="1" dirty="0" err="1" smtClean="0"/>
              <a:t>брендирования</a:t>
            </a:r>
            <a:r>
              <a:rPr lang="ru-RU" b="1" dirty="0" smtClean="0"/>
              <a:t> территории:</a:t>
            </a:r>
            <a:endParaRPr lang="ru-RU" dirty="0"/>
          </a:p>
          <a:p>
            <a:pPr lvl="0"/>
            <a:r>
              <a:rPr lang="ru-RU" dirty="0"/>
              <a:t>Разработка и реализация </a:t>
            </a:r>
            <a:r>
              <a:rPr lang="ru-RU" dirty="0" err="1"/>
              <a:t>брендинговых</a:t>
            </a:r>
            <a:r>
              <a:rPr lang="ru-RU" dirty="0"/>
              <a:t> программ в сфере культуры.</a:t>
            </a:r>
          </a:p>
          <a:p>
            <a:pPr lvl="0"/>
            <a:r>
              <a:rPr lang="ru-RU" dirty="0"/>
              <a:t>Создание условий для активной гастрольно-выставочной деятельности учреждений культуры. </a:t>
            </a:r>
          </a:p>
          <a:p>
            <a:pPr lvl="0"/>
            <a:r>
              <a:rPr lang="ru-RU" dirty="0"/>
              <a:t>Пропаганда белгородских традиций, истории, географии, топонимики посредством проведения </a:t>
            </a:r>
            <a:r>
              <a:rPr lang="ru-RU" dirty="0" err="1"/>
              <a:t>мультикультурных</a:t>
            </a:r>
            <a:r>
              <a:rPr lang="ru-RU" dirty="0"/>
              <a:t> акций</a:t>
            </a:r>
            <a:r>
              <a:rPr lang="ru-RU" dirty="0" smtClean="0"/>
              <a:t>.</a:t>
            </a:r>
            <a:endParaRPr lang="ru-RU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6" name="Рисунок 5" descr="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2636912"/>
            <a:ext cx="2744317" cy="3933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19872" y="2780928"/>
            <a:ext cx="2655517" cy="3805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3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19" y="271852"/>
            <a:ext cx="3347905" cy="4730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23528" y="267291"/>
            <a:ext cx="8640960" cy="369332"/>
          </a:xfrm>
          <a:prstGeom prst="rect">
            <a:avLst/>
          </a:prstGeom>
          <a:solidFill>
            <a:schemeClr val="accent2">
              <a:alpha val="48000"/>
            </a:schemeClr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42 культурные акции за 10 месяцев 2013 года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DSCN266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764704"/>
            <a:ext cx="3779912" cy="2834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DSCN266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932186"/>
            <a:ext cx="3816424" cy="2545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DSCN266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7544" y="3789040"/>
            <a:ext cx="3851920" cy="2888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 descr="DSCN266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76056" y="3717032"/>
            <a:ext cx="3779912" cy="2834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23528" y="267291"/>
            <a:ext cx="8640960" cy="369332"/>
          </a:xfrm>
          <a:prstGeom prst="rect">
            <a:avLst/>
          </a:prstGeom>
          <a:solidFill>
            <a:schemeClr val="accent2">
              <a:alpha val="48000"/>
            </a:schemeClr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42 культурные акции за 10 месяцев 2013 года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DSCN266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701316"/>
            <a:ext cx="3672408" cy="2754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DSCN266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80112" y="1124744"/>
            <a:ext cx="3303885" cy="44051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DSCN266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03648" y="3789040"/>
            <a:ext cx="3851920" cy="2888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23528" y="267291"/>
            <a:ext cx="8640960" cy="369332"/>
          </a:xfrm>
          <a:prstGeom prst="rect">
            <a:avLst/>
          </a:prstGeom>
          <a:solidFill>
            <a:schemeClr val="accent2">
              <a:alpha val="48000"/>
            </a:schemeClr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42 культурные акции за 10 месяцев 2013 года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DSCN266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755322"/>
            <a:ext cx="3600400" cy="2700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DSCN266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52120" y="1052736"/>
            <a:ext cx="3081339" cy="4621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DSCN266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31640" y="3789040"/>
            <a:ext cx="3923928" cy="2942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23528" y="267291"/>
            <a:ext cx="8640960" cy="369332"/>
          </a:xfrm>
          <a:prstGeom prst="rect">
            <a:avLst/>
          </a:prstGeom>
          <a:solidFill>
            <a:schemeClr val="accent2">
              <a:alpha val="48000"/>
            </a:schemeClr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Визуальный образ бренда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Бренд_Пятницкое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764704"/>
            <a:ext cx="2880320" cy="28803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логотип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6176" y="836712"/>
            <a:ext cx="2617490" cy="26543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10010-original.png"/>
          <p:cNvPicPr>
            <a:picLocks noChangeAspect="1"/>
          </p:cNvPicPr>
          <p:nvPr/>
        </p:nvPicPr>
        <p:blipFill>
          <a:blip r:embed="rId5" cstate="print"/>
          <a:srcRect b="6796"/>
          <a:stretch>
            <a:fillRect/>
          </a:stretch>
        </p:blipFill>
        <p:spPr>
          <a:xfrm>
            <a:off x="3059832" y="1772816"/>
            <a:ext cx="3275238" cy="2232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мёд6!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7544" y="4365104"/>
            <a:ext cx="3779912" cy="1889956"/>
          </a:xfrm>
          <a:prstGeom prst="rect">
            <a:avLst/>
          </a:prstGeom>
        </p:spPr>
      </p:pic>
      <p:pic>
        <p:nvPicPr>
          <p:cNvPr id="16" name="Рисунок 15" descr="ывфЫ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24128" y="4077072"/>
            <a:ext cx="2883016" cy="22358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1"/>
          <p:cNvSpPr txBox="1">
            <a:spLocks noChangeArrowheads="1"/>
          </p:cNvSpPr>
          <p:nvPr/>
        </p:nvSpPr>
        <p:spPr bwMode="auto">
          <a:xfrm>
            <a:off x="3923928" y="836712"/>
            <a:ext cx="5076056" cy="4801302"/>
          </a:xfrm>
          <a:prstGeom prst="rect">
            <a:avLst/>
          </a:prstGeom>
          <a:solidFill>
            <a:schemeClr val="lt1">
              <a:alpha val="59000"/>
            </a:schemeClr>
          </a:solidFill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27" tIns="45714" rIns="91427" bIns="45714">
            <a:spAutoFit/>
          </a:bodyPr>
          <a:lstStyle/>
          <a:p>
            <a:pPr algn="just"/>
            <a:r>
              <a:rPr lang="ru-RU" dirty="0" smtClean="0">
                <a:solidFill>
                  <a:srgbClr val="A50021"/>
                </a:solidFill>
                <a:latin typeface="Arial" charset="0"/>
                <a:cs typeface="Arial" charset="0"/>
              </a:rPr>
              <a:t>Бренд территории </a:t>
            </a:r>
            <a:r>
              <a:rPr lang="ru-RU" dirty="0" smtClean="0"/>
              <a:t>- совокупность ценностей, эмоций, прямых и косвенных ассоциаций потребителей бренда о конкретном географическом месте (территории), его материальных и нематериальных (духовных, нравственных, эмоциональных и пр.) характеристиках, местном колорите и культуре, формирующих представления о привлекательности данного места, о качестве и уровне стоимости производимых товаров и услуг, отличающих данную местность от других.</a:t>
            </a:r>
          </a:p>
          <a:p>
            <a:pPr algn="just"/>
            <a:r>
              <a:rPr lang="ru-RU" dirty="0" smtClean="0"/>
              <a:t>Бренд может быть выражен в названии, термине, знаке, символе или любой другой качественной характеристике, которая бы идентифицировала данную территорию как отличную от других через набор образов в воображении потребителей бренда. </a:t>
            </a:r>
            <a:endParaRPr lang="ru-RU" dirty="0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" y="357188"/>
            <a:ext cx="8893175" cy="369320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27" tIns="45714" rIns="91427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 dirty="0" smtClean="0">
                <a:solidFill>
                  <a:srgbClr val="A50021"/>
                </a:solidFill>
                <a:cs typeface="Arial" charset="0"/>
              </a:rPr>
              <a:t>Терминология</a:t>
            </a:r>
            <a:endParaRPr lang="ru-RU" dirty="0">
              <a:solidFill>
                <a:srgbClr val="A50021"/>
              </a:solidFill>
              <a:cs typeface="Arial" charset="0"/>
            </a:endParaRPr>
          </a:p>
        </p:txBody>
      </p:sp>
      <p:pic>
        <p:nvPicPr>
          <p:cNvPr id="4" name="Рисунок 3" descr="Белгород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764704"/>
            <a:ext cx="2736304" cy="51979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813878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" y="357188"/>
            <a:ext cx="8893175" cy="369320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27" tIns="45714" rIns="91427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 dirty="0" smtClean="0">
                <a:solidFill>
                  <a:srgbClr val="A50021"/>
                </a:solidFill>
                <a:cs typeface="Arial" charset="0"/>
              </a:rPr>
              <a:t>Терминология</a:t>
            </a:r>
            <a:endParaRPr lang="ru-RU" dirty="0">
              <a:solidFill>
                <a:srgbClr val="A50021"/>
              </a:solidFill>
              <a:cs typeface="Arial" charset="0"/>
            </a:endParaRP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179512" y="980728"/>
            <a:ext cx="5328592" cy="5601521"/>
          </a:xfrm>
          <a:prstGeom prst="rect">
            <a:avLst/>
          </a:prstGeom>
          <a:solidFill>
            <a:schemeClr val="lt1">
              <a:alpha val="44000"/>
            </a:schemeClr>
          </a:solidFill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27" tIns="45714" rIns="91427" bIns="45714">
            <a:spAutoFit/>
          </a:bodyPr>
          <a:lstStyle/>
          <a:p>
            <a:r>
              <a:rPr lang="ru-RU" dirty="0" err="1" smtClean="0">
                <a:solidFill>
                  <a:srgbClr val="A50021"/>
                </a:solidFill>
                <a:latin typeface="Arial" charset="0"/>
                <a:cs typeface="Arial" charset="0"/>
              </a:rPr>
              <a:t>Брендбук</a:t>
            </a:r>
            <a:r>
              <a:rPr lang="ru-RU" dirty="0" smtClean="0">
                <a:solidFill>
                  <a:srgbClr val="A50021"/>
                </a:solidFill>
                <a:latin typeface="Arial" charset="0"/>
                <a:cs typeface="Arial" charset="0"/>
              </a:rPr>
              <a:t> </a:t>
            </a:r>
            <a:r>
              <a:rPr lang="ru-RU" sz="1600" dirty="0" smtClean="0"/>
              <a:t>– подробные методологические рекомендации по использованию  и корректному воспроизведению, позиционированию стандартов и установок бренда территории. </a:t>
            </a:r>
          </a:p>
          <a:p>
            <a:r>
              <a:rPr lang="ru-RU" dirty="0" smtClean="0">
                <a:solidFill>
                  <a:srgbClr val="A50021"/>
                </a:solidFill>
                <a:latin typeface="Arial" charset="0"/>
                <a:cs typeface="Arial" charset="0"/>
              </a:rPr>
              <a:t>Брендирование территории </a:t>
            </a:r>
            <a:r>
              <a:rPr lang="ru-RU" sz="1600" dirty="0" smtClean="0"/>
              <a:t>– процесс создания и развития бренда территории посредством аккумулирования, сохранения и трансляции её уникального духовного, социального, экономического, политического и др. капитала, воплощённого в узнаваемых образах. Процесс развития бренда носит непрерывный характер.</a:t>
            </a:r>
          </a:p>
          <a:p>
            <a:r>
              <a:rPr lang="ru-RU" dirty="0" smtClean="0">
                <a:solidFill>
                  <a:srgbClr val="A50021"/>
                </a:solidFill>
                <a:latin typeface="Arial" charset="0"/>
                <a:cs typeface="Arial" charset="0"/>
              </a:rPr>
              <a:t>Имидж территории </a:t>
            </a:r>
            <a:r>
              <a:rPr lang="ru-RU" sz="1600" dirty="0" smtClean="0"/>
              <a:t>– относительно устойчивая и воспроизводящаяся в массовом и/или индивидуальном сознании совокупность эмоциональных, рациональных представлений, убеждений территории, складывается на основе информации, полученной о территории из различных источников, а также собственного опыта и впечатлений.</a:t>
            </a:r>
            <a:r>
              <a:rPr lang="ru-RU" sz="1600" dirty="0">
                <a:solidFill>
                  <a:srgbClr val="A50021"/>
                </a:solidFill>
                <a:latin typeface="Arial" charset="0"/>
                <a:cs typeface="Arial" charset="0"/>
              </a:rPr>
              <a:t> </a:t>
            </a:r>
            <a:endParaRPr lang="ru-RU" sz="1600" dirty="0" smtClean="0">
              <a:solidFill>
                <a:srgbClr val="A50021"/>
              </a:solidFill>
              <a:latin typeface="Arial" charset="0"/>
              <a:cs typeface="Arial" charset="0"/>
            </a:endParaRPr>
          </a:p>
          <a:p>
            <a:r>
              <a:rPr lang="ru-RU" sz="1600" dirty="0" smtClean="0">
                <a:solidFill>
                  <a:srgbClr val="A50021"/>
                </a:solidFill>
                <a:latin typeface="Arial" charset="0"/>
                <a:cs typeface="Arial" charset="0"/>
              </a:rPr>
              <a:t>Предмет </a:t>
            </a:r>
            <a:r>
              <a:rPr lang="ru-RU" sz="1600" dirty="0" err="1">
                <a:solidFill>
                  <a:srgbClr val="A50021"/>
                </a:solidFill>
                <a:latin typeface="Arial" charset="0"/>
                <a:cs typeface="Arial" charset="0"/>
              </a:rPr>
              <a:t>брендирования</a:t>
            </a:r>
            <a:r>
              <a:rPr lang="ru-RU" sz="1600" dirty="0">
                <a:solidFill>
                  <a:srgbClr val="A50021"/>
                </a:solidFill>
                <a:latin typeface="Arial" charset="0"/>
                <a:cs typeface="Arial" charset="0"/>
              </a:rPr>
              <a:t> </a:t>
            </a:r>
            <a:r>
              <a:rPr lang="ru-RU" sz="1600" dirty="0"/>
              <a:t>– отличительные особенности и конкурентные преимущества территории, с помощью правильного использования которых создается бренд территории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6" name="Picture 2" descr="http://img1.liveinternet.ru/images/attach/c/1/61/532/61532078_3afbc10d50c1.png"/>
          <p:cNvPicPr>
            <a:picLocks noChangeAspect="1" noChangeArrowheads="1"/>
          </p:cNvPicPr>
          <p:nvPr/>
        </p:nvPicPr>
        <p:blipFill>
          <a:blip r:embed="rId3" cstate="print"/>
          <a:srcRect r="10629" b="2662"/>
          <a:stretch>
            <a:fillRect/>
          </a:stretch>
        </p:blipFill>
        <p:spPr bwMode="auto">
          <a:xfrm>
            <a:off x="6486612" y="836712"/>
            <a:ext cx="2147439" cy="3168352"/>
          </a:xfrm>
          <a:prstGeom prst="rect">
            <a:avLst/>
          </a:prstGeom>
          <a:noFill/>
        </p:spPr>
      </p:pic>
      <p:pic>
        <p:nvPicPr>
          <p:cNvPr id="7" name="Picture 2" descr="\\Kult-srv\общие документы\Лукашюс Е.Ю\бренды\Дуб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4077072"/>
            <a:ext cx="2432266" cy="23625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894368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" y="357188"/>
            <a:ext cx="9143999" cy="584763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27" tIns="45714" rIns="91427" bIns="45714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ВАЖНО!!!!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Arial" charset="0"/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4319464" y="1484784"/>
          <a:ext cx="4824536" cy="4048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23528" y="908720"/>
            <a:ext cx="4645024" cy="3179183"/>
          </a:xfrm>
          <a:prstGeom prst="rightArrow">
            <a:avLst/>
          </a:pr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27" tIns="45714" rIns="91427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sz="1600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ПРОДВИЖЕНИЕ КУЛЬТУРНОГО БРЕНДА ТЕРРИТОРИИ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600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непрерывный процесс, реализуемый всеми компонентами социально-культурного кластера в независимости от формы собственности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 rot="5400000">
            <a:off x="1413690" y="2519499"/>
            <a:ext cx="3118016" cy="5442357"/>
          </a:xfrm>
          <a:prstGeom prst="upArrow">
            <a:avLst/>
          </a:pr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vert270" wrap="square" lIns="91427" tIns="45714" rIns="91427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Задача социально-культурного кластера</a:t>
            </a:r>
          </a:p>
          <a:p>
            <a:pPr algn="just" eaLnBrk="1" hangingPunct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создание культурных брендов в муниципальных образованиях как культурных презентаций и ситуаций возможных культурных прорывов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4368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8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899593" y="188640"/>
            <a:ext cx="7344816" cy="584763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27" tIns="45714" rIns="91427" bIns="45714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Брендовое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 мероприятие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2060848"/>
            <a:ext cx="3384376" cy="1080120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38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Микро-акции до и после проведения брендового мероприятия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4077072"/>
            <a:ext cx="3384376" cy="936104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38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Креативные наработки в драматургии мероприятия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5013176"/>
            <a:ext cx="3384376" cy="864096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38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населения в организации и проведении мероприятия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1520" y="980728"/>
            <a:ext cx="3384376" cy="1080120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38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Смысловое и событийное наполнение площадок культурной акции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1520" y="3140968"/>
            <a:ext cx="3384376" cy="936104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38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Ассортимент сувенирной продукции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1520" y="5805264"/>
            <a:ext cx="3384376" cy="864096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38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Логистика площадок мероприятия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 descr="SAM_51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08171" y="908720"/>
            <a:ext cx="2592288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 descr="IMG_179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9912" y="3068960"/>
            <a:ext cx="2688299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 descr="DSCN214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60232" y="3645024"/>
            <a:ext cx="2247714" cy="2996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94368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95536" y="188640"/>
            <a:ext cx="8424936" cy="523208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27" tIns="45714" rIns="91427" bIns="45714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Выставка-ярмарка культурных брендов 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10" name="Рисунок 9" descr="IMG_13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980728"/>
            <a:ext cx="3672408" cy="2448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 descr="899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4048" y="1052736"/>
            <a:ext cx="3599314" cy="2399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 descr="899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3717032"/>
            <a:ext cx="3672408" cy="2664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Рисунок 18" descr="899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4048" y="3573016"/>
            <a:ext cx="3672408" cy="2808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94368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6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95536" y="188640"/>
            <a:ext cx="8424936" cy="523208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27" tIns="45714" rIns="91427" bIns="45714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Выставка-ярмарка культурных брендов 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1026" name="Picture 2" descr="http://acrilat.md/upload/Google3x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620688"/>
            <a:ext cx="3388143" cy="3080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5292080" y="1052736"/>
            <a:ext cx="3528392" cy="4968552"/>
          </a:xfrm>
          <a:prstGeom prst="rect">
            <a:avLst/>
          </a:prstGeom>
          <a:solidFill>
            <a:schemeClr val="tx2">
              <a:lumMod val="40000"/>
              <a:lumOff val="60000"/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Малые мобильные стенды занимают важное место в рекламной стратегии.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Мобильные выставочные стенды - это идеальные рекламные конструкции для выставок, рекламных акций, презентаций, конференций. Легкие и устойчивые, малые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стенды позволяют за минуты установить мобильную экспозицию. </a:t>
            </a:r>
          </a:p>
          <a:p>
            <a:pPr algn="ct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ЦЕНА вопроса: от 15000 р. </a:t>
            </a:r>
          </a:p>
          <a:p>
            <a:pPr algn="ctr"/>
            <a:endParaRPr lang="ru-RU" dirty="0"/>
          </a:p>
        </p:txBody>
      </p:sp>
      <p:pic>
        <p:nvPicPr>
          <p:cNvPr id="1028" name="Picture 4" descr="http://buyreklama.ru/photos/8721802_d2e5b9d45337921ab1e6d73336525e7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3573016"/>
            <a:ext cx="4210689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894368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5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95536" y="188640"/>
            <a:ext cx="8424936" cy="523208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27" tIns="45714" rIns="91427" bIns="45714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Перспективы 2014 года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6" name="Рисунок 5" descr="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836712"/>
            <a:ext cx="2736303" cy="444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915816" y="1124744"/>
          <a:ext cx="5832648" cy="5400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96144"/>
                <a:gridCol w="1728192"/>
                <a:gridCol w="1368152"/>
                <a:gridCol w="1440160"/>
              </a:tblGrid>
              <a:tr h="1531216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Место проведения события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и краткая характеристика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Дата проведения события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Визуальный образ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86938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67416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80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95536" y="188641"/>
            <a:ext cx="8424936" cy="830985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27" tIns="45714" rIns="91427" bIns="45714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Конкурс на лучшую концепцию проведения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брендового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 мероприятия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8" name="Рисунок 9" descr="Безымянрппрный-1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221088"/>
            <a:ext cx="2810007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475656" y="1484784"/>
            <a:ext cx="5112568" cy="100811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Презентация культурных брендов на итоговой коллегии управления культуры области в феврале 2014 года. 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55776" y="2708920"/>
            <a:ext cx="5112568" cy="64807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брендовых мероприятий.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851920" y="3501008"/>
            <a:ext cx="5112568" cy="79208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Предоставление документации об итогах проведения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брендового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мероприятия (бизнес-планов).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779912" y="4509120"/>
            <a:ext cx="5112568" cy="64807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Интерактивное голосование на сайте БГЦНТ</a:t>
            </a: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779912" y="5373216"/>
            <a:ext cx="5112568" cy="10801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Итоговая интерактивная презентация брендовых мероприятий на базе БГЦНТ в формате культурного форума.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323528" y="1628800"/>
            <a:ext cx="864096" cy="64807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I.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403648" y="2636912"/>
            <a:ext cx="864096" cy="64807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II.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699792" y="3573016"/>
            <a:ext cx="864096" cy="64807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III</a:t>
            </a:r>
            <a:r>
              <a:rPr lang="en-US" sz="4000" dirty="0" smtClean="0">
                <a:solidFill>
                  <a:schemeClr val="tx1"/>
                </a:solidFill>
              </a:rPr>
              <a:t>.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2699792" y="4509120"/>
            <a:ext cx="864096" cy="64807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IV</a:t>
            </a:r>
            <a:r>
              <a:rPr lang="en-US" sz="4000" dirty="0" smtClean="0">
                <a:solidFill>
                  <a:schemeClr val="tx1"/>
                </a:solidFill>
              </a:rPr>
              <a:t>.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2699792" y="5661248"/>
            <a:ext cx="864096" cy="64807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V</a:t>
            </a:r>
            <a:r>
              <a:rPr lang="en-US" sz="4000" dirty="0" smtClean="0">
                <a:solidFill>
                  <a:schemeClr val="tx1"/>
                </a:solidFill>
              </a:rPr>
              <a:t>.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7416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1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 descr="мвааппр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699792" y="1124744"/>
            <a:ext cx="6003876" cy="5733256"/>
          </a:xfrm>
          <a:prstGeom prst="rect">
            <a:avLst/>
          </a:prstGeom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95536" y="188641"/>
            <a:ext cx="8424936" cy="830985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27" tIns="45714" rIns="91427" bIns="45714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Критерии эффективности проведения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брендового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 мероприятия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91880" y="1412776"/>
            <a:ext cx="54726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67544" y="1700808"/>
            <a:ext cx="2232248" cy="864096"/>
          </a:xfrm>
          <a:prstGeom prst="rect">
            <a:avLst/>
          </a:prstGeom>
          <a:gradFill>
            <a:gsLst>
              <a:gs pos="0">
                <a:schemeClr val="accent2">
                  <a:shade val="51000"/>
                  <a:satMod val="130000"/>
                  <a:alpha val="52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Количественные показатели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67544" y="3429000"/>
            <a:ext cx="2232248" cy="864096"/>
          </a:xfrm>
          <a:prstGeom prst="rect">
            <a:avLst/>
          </a:prstGeom>
          <a:gradFill>
            <a:gsLst>
              <a:gs pos="0">
                <a:schemeClr val="accent2">
                  <a:shade val="51000"/>
                  <a:satMod val="130000"/>
                  <a:alpha val="52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Финансирование и доходность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67544" y="5013176"/>
            <a:ext cx="2232248" cy="864096"/>
          </a:xfrm>
          <a:prstGeom prst="rect">
            <a:avLst/>
          </a:prstGeom>
          <a:gradFill>
            <a:gsLst>
              <a:gs pos="0">
                <a:schemeClr val="accent2">
                  <a:shade val="51000"/>
                  <a:satMod val="130000"/>
                  <a:alpha val="52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Оценка символического бренд капитала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трелка вправо 25"/>
          <p:cNvSpPr/>
          <p:nvPr/>
        </p:nvSpPr>
        <p:spPr>
          <a:xfrm>
            <a:off x="2987824" y="1916832"/>
            <a:ext cx="936104" cy="216024"/>
          </a:xfrm>
          <a:prstGeom prst="rightArrow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2915816" y="3717032"/>
            <a:ext cx="936104" cy="216024"/>
          </a:xfrm>
          <a:prstGeom prst="rightArrow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>
            <a:off x="2915816" y="5301208"/>
            <a:ext cx="936104" cy="216024"/>
          </a:xfrm>
          <a:prstGeom prst="rightArrow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4355976" y="1628800"/>
            <a:ext cx="4608512" cy="1296144"/>
          </a:xfrm>
          <a:prstGeom prst="rect">
            <a:avLst/>
          </a:prstGeom>
          <a:solidFill>
            <a:schemeClr val="accent1">
              <a:alpha val="6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Количество партнёров  </a:t>
            </a:r>
            <a:r>
              <a:rPr lang="ru-RU" dirty="0" smtClean="0">
                <a:solidFill>
                  <a:schemeClr val="tx1"/>
                </a:solidFill>
              </a:rPr>
              <a:t>мероприятия </a:t>
            </a:r>
            <a:r>
              <a:rPr lang="ru-RU" dirty="0" smtClean="0">
                <a:solidFill>
                  <a:schemeClr val="tx1"/>
                </a:solidFill>
              </a:rPr>
              <a:t>(местные жители, участвующие в организации и проведении культурной акции, бизнес сообщество, общественные организации и т.д.).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355976" y="3068960"/>
            <a:ext cx="4608512" cy="1296144"/>
          </a:xfrm>
          <a:prstGeom prst="rect">
            <a:avLst/>
          </a:prstGeom>
          <a:solidFill>
            <a:schemeClr val="accent1">
              <a:alpha val="6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Соотношение материальных затрат на мероприятие с его доходностью, степень участия в бюджете проекта внебюджетных средств.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355976" y="4653136"/>
            <a:ext cx="4608512" cy="1296144"/>
          </a:xfrm>
          <a:prstGeom prst="rect">
            <a:avLst/>
          </a:prstGeom>
          <a:solidFill>
            <a:schemeClr val="accent1">
              <a:alpha val="6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Количество и списочный состав использованных в СМИ визуальных символов бренда, репортажей, статей о культурной акции, в том числе соц. сети и электронные СМИ.</a:t>
            </a:r>
          </a:p>
        </p:txBody>
      </p:sp>
    </p:spTree>
    <p:extLst>
      <p:ext uri="{BB962C8B-B14F-4D97-AF65-F5344CB8AC3E}">
        <p14:creationId xmlns:p14="http://schemas.microsoft.com/office/powerpoint/2010/main" xmlns="" val="2467416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755576" y="1916832"/>
            <a:ext cx="7704856" cy="2523768"/>
          </a:xfrm>
          <a:prstGeom prst="rect">
            <a:avLst/>
          </a:prstGeom>
          <a:solidFill>
            <a:schemeClr val="lt1">
              <a:alpha val="23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b="1" dirty="0" smtClean="0"/>
          </a:p>
          <a:p>
            <a:pPr algn="ctr"/>
            <a:r>
              <a:rPr lang="ru-RU" sz="2000" b="1" dirty="0" smtClean="0"/>
              <a:t>Белгородский государственный центр народного творчества</a:t>
            </a:r>
          </a:p>
          <a:p>
            <a:pPr algn="ctr"/>
            <a:r>
              <a:rPr lang="ru-RU" sz="2000" b="1" dirty="0" smtClean="0"/>
              <a:t>Адрес:</a:t>
            </a:r>
            <a:r>
              <a:rPr lang="ru-RU" sz="2000" dirty="0" smtClean="0"/>
              <a:t> 308006, г. Белгород, ул. Широкая, 1, ГБУК «Белгородский государственный центр народного творчества»</a:t>
            </a:r>
          </a:p>
          <a:p>
            <a:pPr algn="ctr"/>
            <a:r>
              <a:rPr lang="ru-RU" sz="2000" b="1" dirty="0" err="1" smtClean="0"/>
              <a:t>E-mail</a:t>
            </a:r>
            <a:r>
              <a:rPr lang="ru-RU" sz="2000" b="1" dirty="0" smtClean="0"/>
              <a:t>:</a:t>
            </a:r>
            <a:r>
              <a:rPr lang="ru-RU" sz="2000" dirty="0" smtClean="0"/>
              <a:t> </a:t>
            </a:r>
            <a:r>
              <a:rPr lang="ru-RU" sz="2000" dirty="0" err="1" smtClean="0">
                <a:hlinkClick r:id="rId3"/>
              </a:rPr>
              <a:t>bgcnt@rambler.ru</a:t>
            </a:r>
            <a:endParaRPr lang="ru-RU" sz="2000" dirty="0" smtClean="0"/>
          </a:p>
          <a:p>
            <a:pPr algn="ctr"/>
            <a:r>
              <a:rPr lang="ru-RU" sz="2000" b="1" dirty="0" smtClean="0"/>
              <a:t>Сайт:</a:t>
            </a:r>
            <a:r>
              <a:rPr lang="ru-RU" sz="2000" dirty="0" smtClean="0"/>
              <a:t> </a:t>
            </a:r>
            <a:r>
              <a:rPr lang="ru-RU" sz="2000" dirty="0" err="1" smtClean="0"/>
              <a:t>bgcnt.ru</a:t>
            </a:r>
            <a:endParaRPr lang="ru-RU" sz="2000" dirty="0" smtClean="0"/>
          </a:p>
          <a:p>
            <a:pPr algn="ctr"/>
            <a:r>
              <a:rPr lang="ru-RU" sz="2000" b="1" dirty="0" smtClean="0"/>
              <a:t>Факс:</a:t>
            </a:r>
            <a:r>
              <a:rPr lang="ru-RU" sz="2000" dirty="0" smtClean="0"/>
              <a:t> +7 (4722</a:t>
            </a:r>
            <a:r>
              <a:rPr lang="ru-RU" sz="2000" dirty="0" smtClean="0"/>
              <a:t>) </a:t>
            </a:r>
            <a:r>
              <a:rPr lang="ru-RU" sz="2000" dirty="0" smtClean="0"/>
              <a:t>21-36-52.</a:t>
            </a:r>
          </a:p>
          <a:p>
            <a:pPr algn="ctr"/>
            <a:r>
              <a:rPr lang="ru-RU" sz="2000" b="1" dirty="0" smtClean="0"/>
              <a:t>Телефон</a:t>
            </a:r>
            <a:r>
              <a:rPr lang="ru-RU" sz="2000" dirty="0" smtClean="0"/>
              <a:t>: +7 (4722) 21-16-57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467416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1227</TotalTime>
  <Words>578</Words>
  <Application>Microsoft Office PowerPoint</Application>
  <PresentationFormat>Экран (4:3)</PresentationFormat>
  <Paragraphs>75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Методист ГБУК «БГЦНТ» Шапошников М.В.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Брендинг  города Белгорода</dc:title>
  <dc:creator>Maksim</dc:creator>
  <cp:lastModifiedBy>Maksim</cp:lastModifiedBy>
  <cp:revision>23</cp:revision>
  <cp:lastPrinted>2013-10-15T16:07:47Z</cp:lastPrinted>
  <dcterms:created xsi:type="dcterms:W3CDTF">2013-03-14T06:45:19Z</dcterms:created>
  <dcterms:modified xsi:type="dcterms:W3CDTF">2013-10-16T05:37:24Z</dcterms:modified>
</cp:coreProperties>
</file>